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57" r:id="rId4"/>
    <p:sldId id="273" r:id="rId5"/>
    <p:sldId id="260" r:id="rId6"/>
    <p:sldId id="263" r:id="rId7"/>
    <p:sldId id="264" r:id="rId8"/>
    <p:sldId id="296" r:id="rId9"/>
    <p:sldId id="297" r:id="rId10"/>
    <p:sldId id="286" r:id="rId11"/>
    <p:sldId id="284" r:id="rId12"/>
    <p:sldId id="265" r:id="rId13"/>
    <p:sldId id="266" r:id="rId14"/>
    <p:sldId id="267" r:id="rId15"/>
    <p:sldId id="279" r:id="rId16"/>
    <p:sldId id="268" r:id="rId17"/>
    <p:sldId id="269" r:id="rId18"/>
    <p:sldId id="280" r:id="rId19"/>
    <p:sldId id="276" r:id="rId20"/>
    <p:sldId id="275" r:id="rId21"/>
    <p:sldId id="291" r:id="rId22"/>
    <p:sldId id="271" r:id="rId23"/>
    <p:sldId id="270" r:id="rId24"/>
    <p:sldId id="287" r:id="rId25"/>
    <p:sldId id="272" r:id="rId26"/>
    <p:sldId id="288" r:id="rId27"/>
    <p:sldId id="283" r:id="rId28"/>
    <p:sldId id="289" r:id="rId29"/>
    <p:sldId id="294" r:id="rId30"/>
    <p:sldId id="295" r:id="rId31"/>
    <p:sldId id="292" r:id="rId32"/>
    <p:sldId id="281" r:id="rId33"/>
    <p:sldId id="293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8"/>
    <p:restoredTop sz="95768"/>
  </p:normalViewPr>
  <p:slideViewPr>
    <p:cSldViewPr snapToGrid="0" snapToObjects="1">
      <p:cViewPr varScale="1">
        <p:scale>
          <a:sx n="95" d="100"/>
          <a:sy n="95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</a:t>
            </a:r>
            <a:r>
              <a:rPr lang="en-US" i="1" dirty="0" err="1"/>
              <a:t>aaron@lo-res.org</a:t>
            </a:r>
            <a:r>
              <a:rPr lang="en-US" i="1" dirty="0"/>
              <a:t>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</a:t>
            </a:r>
            <a:r>
              <a:rPr lang="en-US" i="1" dirty="0" err="1"/>
              <a:t>PRIAM.ai</a:t>
            </a:r>
            <a:r>
              <a:rPr lang="en-US" i="1" dirty="0"/>
              <a:t>, IT); </a:t>
            </a:r>
            <a:r>
              <a:rPr lang="en-US" i="1" dirty="0" err="1"/>
              <a:t>Syra</a:t>
            </a:r>
            <a:r>
              <a:rPr lang="en-US" i="1" dirty="0"/>
              <a:t> Marshall (ELEMENDAR, GB)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a very first naïve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568F1-8D33-6444-B496-C6406A6D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83" y="1367939"/>
            <a:ext cx="9387658" cy="52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use-case: </a:t>
            </a:r>
            <a:r>
              <a:rPr lang="en-US" b="1" dirty="0"/>
              <a:t>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Is there an existing good CTI summarization benchmark? NO!</a:t>
            </a:r>
          </a:p>
          <a:p>
            <a:r>
              <a:rPr lang="en-US" b="1" dirty="0"/>
              <a:t>How is it even possible to compare summaries?</a:t>
            </a:r>
          </a:p>
          <a:p>
            <a:r>
              <a:rPr lang="en-US" b="1" dirty="0"/>
              <a:t>First naïve approach</a:t>
            </a:r>
            <a:r>
              <a:rPr lang="en-US" dirty="0"/>
              <a:t>: let humans compare AI summaries vs. human summaries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XXX screenshot &amp; show XLSX sheet, explain:</a:t>
            </a:r>
          </a:p>
          <a:p>
            <a:r>
              <a:rPr lang="en-US" dirty="0"/>
              <a:t>50 CTI reports</a:t>
            </a:r>
          </a:p>
          <a:p>
            <a:r>
              <a:rPr lang="en-US" dirty="0"/>
              <a:t>Score -10 (AI == really bad) to +10 (AI is much better than human). 0 == equally good/bad</a:t>
            </a:r>
          </a:p>
          <a:p>
            <a:r>
              <a:rPr lang="en-US" dirty="0"/>
              <a:t>Average score: 4.7 (!)</a:t>
            </a:r>
          </a:p>
          <a:p>
            <a:r>
              <a:rPr lang="en-US" dirty="0"/>
              <a:t>85% of cases AI &gt; human</a:t>
            </a:r>
          </a:p>
          <a:p>
            <a:r>
              <a:rPr lang="en-US" dirty="0" err="1"/>
              <a:t>Std</a:t>
            </a:r>
            <a:r>
              <a:rPr lang="en-US" dirty="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the naïve approach +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Core Idea:</a:t>
            </a:r>
          </a:p>
          <a:p>
            <a:pPr lvl="1"/>
            <a:r>
              <a:rPr lang="en-US" dirty="0"/>
              <a:t>automatic evaluation </a:t>
            </a:r>
            <a:r>
              <a:rPr lang="en-US" dirty="0" err="1"/>
              <a:t>algos</a:t>
            </a:r>
            <a:r>
              <a:rPr lang="en-US" dirty="0"/>
              <a:t> (ROUGE, </a:t>
            </a:r>
            <a:r>
              <a:rPr lang="en-US" dirty="0" err="1"/>
              <a:t>BERTScore</a:t>
            </a:r>
            <a:r>
              <a:rPr lang="en-US" dirty="0"/>
              <a:t> , </a:t>
            </a:r>
            <a:r>
              <a:rPr lang="en-US" dirty="0" err="1"/>
              <a:t>BARTscore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  vs. human evaluation (Likert scale scoring, Pairwise comparison, …)</a:t>
            </a:r>
          </a:p>
          <a:p>
            <a:pPr lvl="1"/>
            <a:r>
              <a:rPr lang="en-US" dirty="0"/>
              <a:t>Can we use gpt-3.5-turbo</a:t>
            </a:r>
            <a:r>
              <a:rPr lang="en-US" baseline="30000" dirty="0"/>
              <a:t>1</a:t>
            </a:r>
            <a:r>
              <a:rPr lang="en-US" dirty="0"/>
              <a:t> for simulating a human evaluation?</a:t>
            </a:r>
          </a:p>
          <a:p>
            <a:pPr lvl="1"/>
            <a:r>
              <a:rPr lang="en-US" dirty="0"/>
              <a:t>Turns out, </a:t>
            </a:r>
            <a:r>
              <a:rPr lang="en-US" b="1" dirty="0"/>
              <a:t>we can</a:t>
            </a:r>
          </a:p>
          <a:p>
            <a:pPr lvl="1"/>
            <a:endParaRPr lang="en-US" dirty="0"/>
          </a:p>
          <a:p>
            <a:r>
              <a:rPr lang="en-US" dirty="0"/>
              <a:t>Likert scale score:</a:t>
            </a:r>
            <a:br>
              <a:rPr lang="en-US" dirty="0"/>
            </a:br>
            <a:r>
              <a:rPr lang="en-US" dirty="0"/>
              <a:t>“given a source document and a generated summary, annotators</a:t>
            </a:r>
            <a:r>
              <a:rPr lang="en-US" b="1" dirty="0"/>
              <a:t> rate the summary on several dimensions</a:t>
            </a:r>
            <a:r>
              <a:rPr lang="en-US" dirty="0"/>
              <a:t>. Typically, this is an absolute evaluation, meaning each summary is evaluated individually without explicit comparison to other summaries. Dimensions usually include </a:t>
            </a:r>
            <a:r>
              <a:rPr lang="en-US" b="1" dirty="0"/>
              <a:t>factual</a:t>
            </a:r>
            <a:r>
              <a:rPr lang="en-US" dirty="0"/>
              <a:t> </a:t>
            </a:r>
            <a:r>
              <a:rPr lang="en-US" b="1" dirty="0"/>
              <a:t>consistency</a:t>
            </a:r>
            <a:r>
              <a:rPr lang="en-US" dirty="0"/>
              <a:t>, </a:t>
            </a:r>
            <a:r>
              <a:rPr lang="en-US" b="1" dirty="0"/>
              <a:t>informativeness</a:t>
            </a:r>
            <a:r>
              <a:rPr lang="en-US" dirty="0"/>
              <a:t>, </a:t>
            </a:r>
            <a:r>
              <a:rPr lang="en-US" b="1" dirty="0"/>
              <a:t>fluency</a:t>
            </a:r>
            <a:r>
              <a:rPr lang="en-US" dirty="0"/>
              <a:t>, etc. The rating scale is usually 1 (worst) to 5 (best).”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353568" y="6412992"/>
            <a:ext cx="501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gpt-3.5-turbo-0301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automatic </a:t>
            </a:r>
            <a:r>
              <a:rPr lang="en-US" dirty="0" err="1"/>
              <a:t>evals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4C0E-2A1F-5746-8745-0F93A18F9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ROUGE: comparing via tri-grams/n-grams. </a:t>
            </a:r>
            <a:br>
              <a:rPr lang="en-US" dirty="0"/>
            </a:br>
            <a:r>
              <a:rPr lang="en-US" dirty="0"/>
              <a:t>   Family of standard metrics.</a:t>
            </a:r>
            <a:br>
              <a:rPr lang="en-US" dirty="0"/>
            </a:br>
            <a:r>
              <a:rPr lang="en-US" dirty="0"/>
              <a:t>“The most commonly used ROUGE measures are ROUGE-1, ROUGE-2, and ROUGE-L, which evaluate the similarity be- tween two texts based on the overlap of unigrams, bigrams, and the longest common sequence. “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BERTScore</a:t>
            </a:r>
            <a:r>
              <a:rPr lang="en-US" dirty="0"/>
              <a:t>: “</a:t>
            </a:r>
            <a:r>
              <a:rPr lang="en-US" dirty="0" err="1"/>
              <a:t>BERTScore</a:t>
            </a:r>
            <a:r>
              <a:rPr lang="en-US" dirty="0"/>
              <a:t> (Zhang et al., 2020) assesses the similarity between two texts at the token level by measuring the soft overlap using contextual embeddings from BERT.”</a:t>
            </a:r>
          </a:p>
          <a:p>
            <a:r>
              <a:rPr lang="en-US" dirty="0"/>
              <a:t>COMET MT benchmark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1867694"/>
            <a:ext cx="5943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comparison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7F65-BF0F-4640-B1D9-7F01D661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50294"/>
            <a:ext cx="584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speakers &amp;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EC495-FD5A-7442-8484-C28CD9DB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AI SIG</a:t>
            </a:r>
          </a:p>
          <a:p>
            <a:r>
              <a:rPr lang="en-US" dirty="0"/>
              <a:t>What is the benchmark dataset sub-group?</a:t>
            </a:r>
          </a:p>
          <a:p>
            <a:endParaRPr lang="en-US" dirty="0"/>
          </a:p>
          <a:p>
            <a:r>
              <a:rPr lang="en-US" dirty="0"/>
              <a:t>Speakers here: Aaron Kaplan, Paolo di Prodi, </a:t>
            </a:r>
            <a:r>
              <a:rPr lang="en-US" dirty="0" err="1"/>
              <a:t>Syra</a:t>
            </a:r>
            <a:r>
              <a:rPr lang="en-US" dirty="0"/>
              <a:t> Marshall</a:t>
            </a:r>
          </a:p>
          <a:p>
            <a:r>
              <a:rPr lang="en-US" dirty="0"/>
              <a:t>Wider team: Ben </a:t>
            </a:r>
            <a:r>
              <a:rPr lang="en-US" dirty="0" err="1"/>
              <a:t>Strickson</a:t>
            </a:r>
            <a:r>
              <a:rPr lang="en-US" dirty="0"/>
              <a:t> , David Bianco, Jay Jacobs, Marco Caselli, Patrick Grau, Shin Adachi</a:t>
            </a:r>
          </a:p>
        </p:txBody>
      </p:sp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… XXX </a:t>
            </a:r>
            <a:r>
              <a:rPr lang="en-US" b="1" dirty="0" err="1">
                <a:solidFill>
                  <a:srgbClr val="C00000"/>
                </a:solidFill>
              </a:rPr>
              <a:t>aaron</a:t>
            </a:r>
            <a:r>
              <a:rPr lang="en-US" b="1" dirty="0">
                <a:solidFill>
                  <a:srgbClr val="C00000"/>
                </a:solidFill>
              </a:rPr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Aren’t we introducing bias, problems etc. </a:t>
            </a:r>
            <a:r>
              <a:rPr lang="en-US" dirty="0" err="1"/>
              <a:t>bc</a:t>
            </a:r>
            <a:r>
              <a:rPr lang="en-US" dirty="0"/>
              <a:t>. we don’t use humans?</a:t>
            </a:r>
          </a:p>
          <a:p>
            <a:r>
              <a:rPr lang="en-US" dirty="0"/>
              <a:t>Maybe. But it’s a statistical argument of error rates on a meta-level.</a:t>
            </a:r>
          </a:p>
          <a:p>
            <a:r>
              <a:rPr lang="en-US" dirty="0"/>
              <a:t>Other groups are using GANs to check the quality of a summary</a:t>
            </a:r>
          </a:p>
          <a:p>
            <a:r>
              <a:rPr lang="en-US" dirty="0"/>
              <a:t>This is WIP. </a:t>
            </a:r>
          </a:p>
          <a:p>
            <a:r>
              <a:rPr lang="en-US" dirty="0"/>
              <a:t>No one seems to have a perfect solution currently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summarization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seems that we can use LLMs for simulating human evaluation of text quality (summarization)</a:t>
            </a:r>
          </a:p>
          <a:p>
            <a:r>
              <a:rPr lang="en-US" dirty="0"/>
              <a:t>Which allows us to create a large benchmark dataset of CTI text summaries.</a:t>
            </a:r>
          </a:p>
          <a:p>
            <a:r>
              <a:rPr lang="en-US" dirty="0"/>
              <a:t>With that summary dataset (</a:t>
            </a:r>
            <a:r>
              <a:rPr lang="en-US" i="1" dirty="0"/>
              <a:t>WIP</a:t>
            </a:r>
            <a:r>
              <a:rPr lang="en-US" dirty="0"/>
              <a:t>) we will</a:t>
            </a:r>
          </a:p>
          <a:p>
            <a:pPr lvl="1"/>
            <a:r>
              <a:rPr lang="en-US" dirty="0"/>
              <a:t>Make sample checks</a:t>
            </a:r>
          </a:p>
          <a:p>
            <a:pPr lvl="1"/>
            <a:r>
              <a:rPr lang="en-US" dirty="0"/>
              <a:t>Estimate the error rate of the simulated human </a:t>
            </a:r>
            <a:r>
              <a:rPr lang="en-US" dirty="0" err="1"/>
              <a:t>eval</a:t>
            </a:r>
            <a:endParaRPr lang="en-US" dirty="0"/>
          </a:p>
          <a:p>
            <a:pPr lvl="1"/>
            <a:r>
              <a:rPr lang="en-US" dirty="0"/>
              <a:t>Estimate the total error</a:t>
            </a:r>
          </a:p>
          <a:p>
            <a:pPr lvl="1"/>
            <a:r>
              <a:rPr lang="en-US" dirty="0"/>
              <a:t>Can train / fine-tune models</a:t>
            </a:r>
          </a:p>
          <a:p>
            <a:pPr lvl="1"/>
            <a:r>
              <a:rPr lang="en-US" dirty="0"/>
              <a:t>Or evaluate new models </a:t>
            </a:r>
            <a:r>
              <a:rPr lang="en-US" dirty="0" err="1"/>
              <a:t>w.r.t</a:t>
            </a:r>
            <a:r>
              <a:rPr lang="en-US" dirty="0"/>
              <a:t>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XXX who will take that part ? Who will present? XXX</a:t>
            </a:r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benchmark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5097-8D54-C942-80CB-0BE01FD3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Well understood field</a:t>
            </a:r>
          </a:p>
          <a:p>
            <a:r>
              <a:rPr lang="en-US" dirty="0">
                <a:sym typeface="Wingdings" pitchFamily="2" charset="2"/>
              </a:rPr>
              <a:t>Our current best attempt:  QUIZ approach!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Hand-curated data set with quiz questions . You can then score how well a RAG system can answer the quiz questions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Trick: we can get structured information out of LLMS (JSON mode, </a:t>
            </a:r>
            <a:r>
              <a:rPr lang="en-US" dirty="0" err="1">
                <a:sym typeface="Wingdings" pitchFamily="2" charset="2"/>
              </a:rPr>
              <a:t>kor</a:t>
            </a:r>
            <a:r>
              <a:rPr lang="en-US" dirty="0">
                <a:sym typeface="Wingdings" pitchFamily="2" charset="2"/>
              </a:rPr>
              <a:t>)  ask questions and ask it to answer in JSON.</a:t>
            </a:r>
          </a:p>
          <a:p>
            <a:r>
              <a:rPr lang="en-US" dirty="0">
                <a:sym typeface="Wingdings" pitchFamily="2" charset="2"/>
              </a:rPr>
              <a:t> we can then compare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031F-D22A-7B4E-ACA7-4CA1639A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3: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CA7E6-B608-2246-BCE6-95B5A7C81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XXX who will take that part ? Who will present? XXX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8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your support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&amp; Demo of the NER system</a:t>
            </a:r>
          </a:p>
          <a:p>
            <a:r>
              <a:rPr lang="en-US" dirty="0"/>
              <a:t>People will get the model upfront, if they sign up </a:t>
            </a:r>
            <a:r>
              <a:rPr lang="en-US" b="1" dirty="0">
                <a:solidFill>
                  <a:srgbClr val="C00000"/>
                </a:solidFill>
              </a:rPr>
              <a:t>XXX where to sign up ? XXX</a:t>
            </a:r>
            <a:r>
              <a:rPr lang="en-US" dirty="0"/>
              <a:t> and label 10 reports.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CEAC-80DB-D046-B7CB-22482BD3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4: Mapping T-codes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6971-0DAB-6A44-9AC0-BE008511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XXX maybe Paolo? XXX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4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Aaron:</a:t>
            </a:r>
          </a:p>
          <a:p>
            <a:r>
              <a:rPr lang="en-US" dirty="0"/>
              <a:t>All things said and presented here do not represent the European Commission or the Commission’s position nor does it suggest any endorsement</a:t>
            </a:r>
          </a:p>
          <a:p>
            <a:r>
              <a:rPr lang="en-US" dirty="0"/>
              <a:t>All errors are mine to keep</a:t>
            </a:r>
          </a:p>
          <a:p>
            <a:r>
              <a:rPr lang="en-US" dirty="0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dirty="0"/>
              <a:t>For Jay, </a:t>
            </a:r>
            <a:r>
              <a:rPr lang="en-US" dirty="0" err="1"/>
              <a:t>Syra</a:t>
            </a:r>
            <a:r>
              <a:rPr lang="en-US" dirty="0"/>
              <a:t>, Paolo:</a:t>
            </a:r>
          </a:p>
          <a:p>
            <a:r>
              <a:rPr lang="en-US" dirty="0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F929-5AA7-384A-A9EC-AC7106A1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5: knowledge graph (STIX)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495E-8D89-4A45-96D5-807C945E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XXX maybe </a:t>
            </a:r>
            <a:r>
              <a:rPr lang="en-US" b="1" dirty="0" err="1">
                <a:solidFill>
                  <a:srgbClr val="C00000"/>
                </a:solidFill>
              </a:rPr>
              <a:t>Syra</a:t>
            </a:r>
            <a:r>
              <a:rPr lang="en-US" b="1" dirty="0">
                <a:solidFill>
                  <a:srgbClr val="C00000"/>
                </a:solidFill>
              </a:rPr>
              <a:t>? XXX</a:t>
            </a:r>
          </a:p>
        </p:txBody>
      </p:sp>
    </p:spTree>
    <p:extLst>
      <p:ext uri="{BB962C8B-B14F-4D97-AF65-F5344CB8AC3E}">
        <p14:creationId xmlns:p14="http://schemas.microsoft.com/office/powerpoint/2010/main" val="4240618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>
              <a:hlinkClick r:id="rId2"/>
            </a:endParaRPr>
          </a:p>
          <a:p>
            <a:pPr marL="0" indent="0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https://github.com/aaronkaplan/cti-llm/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91671" y="5970494"/>
            <a:ext cx="621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XXX better place? Org name? XXX</a:t>
            </a: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AB04-F217-ED46-A624-70C77096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are super interesting, but without benchmarks, it’s like flying without radar and without GPS: you are nearly blind</a:t>
            </a:r>
          </a:p>
          <a:p>
            <a:r>
              <a:rPr lang="en-US" dirty="0"/>
              <a:t>Creating good benchmarks is hard</a:t>
            </a:r>
          </a:p>
          <a:p>
            <a:r>
              <a:rPr lang="en-US" dirty="0"/>
              <a:t>No specific CTI benchmark existed </a:t>
            </a:r>
          </a:p>
          <a:p>
            <a:r>
              <a:rPr lang="en-US" dirty="0"/>
              <a:t>We are attempting to create one, it’s WIP.</a:t>
            </a:r>
          </a:p>
          <a:p>
            <a:r>
              <a:rPr lang="en-US" dirty="0"/>
              <a:t>We would like to get your help (NER)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working on something similar? </a:t>
            </a:r>
            <a:r>
              <a:rPr lang="en-US" dirty="0">
                <a:sym typeface="Wingdings" pitchFamily="2" charset="2"/>
              </a:rPr>
              <a:t> let’s talk.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SIG subgroup on a benchmark dataset</a:t>
            </a:r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Disclaimer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This is all still very much WIP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present here, because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1) We want to find people who work on similar things</a:t>
            </a:r>
          </a:p>
          <a:p>
            <a:pPr marL="0" indent="0">
              <a:buNone/>
            </a:pPr>
            <a:r>
              <a:rPr lang="en-US" dirty="0"/>
              <a:t>2) help people to avoid the same mistakes we did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3) Learn from each other &amp; collectively improve the work on CTI AI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The goal of CTI is to know where to look (and how to pivot, how to connect the dots and anticipate the adversaries moves)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This implies a couple of use-cases:</a:t>
            </a:r>
          </a:p>
          <a:p>
            <a:r>
              <a:rPr lang="en-US" b="1" dirty="0"/>
              <a:t>UC 1: </a:t>
            </a:r>
            <a:r>
              <a:rPr lang="en-US" dirty="0"/>
              <a:t>CTI analysists need to be up to date all the time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Summarization</a:t>
            </a:r>
          </a:p>
          <a:p>
            <a:r>
              <a:rPr lang="en-US" b="1" dirty="0">
                <a:sym typeface="Wingdings" pitchFamily="2" charset="2"/>
              </a:rPr>
              <a:t>UC 2: </a:t>
            </a:r>
            <a:r>
              <a:rPr lang="en-US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b="1" dirty="0">
                <a:sym typeface="Wingdings" pitchFamily="2" charset="2"/>
              </a:rPr>
              <a:t> RAG</a:t>
            </a:r>
          </a:p>
          <a:p>
            <a:r>
              <a:rPr lang="en-US" b="1" dirty="0"/>
              <a:t>UC 3: </a:t>
            </a:r>
            <a:r>
              <a:rPr lang="en-US" dirty="0"/>
              <a:t>Analysts would like to get the information out (“</a:t>
            </a:r>
            <a:r>
              <a:rPr lang="en-US" b="1" dirty="0"/>
              <a:t>information extraction</a:t>
            </a:r>
            <a:r>
              <a:rPr lang="en-US" dirty="0"/>
              <a:t>”) from CTI reports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NER</a:t>
            </a:r>
          </a:p>
          <a:p>
            <a:r>
              <a:rPr lang="en-US" b="1" dirty="0">
                <a:sym typeface="Wingdings" pitchFamily="2" charset="2"/>
              </a:rPr>
              <a:t>UC 4: </a:t>
            </a:r>
            <a:r>
              <a:rPr lang="en-US" dirty="0">
                <a:sym typeface="Wingdings" pitchFamily="2" charset="2"/>
              </a:rPr>
              <a:t>Mapping TTPs / text to MITRE </a:t>
            </a:r>
            <a:r>
              <a:rPr lang="en-US" dirty="0" err="1">
                <a:sym typeface="Wingdings" pitchFamily="2" charset="2"/>
              </a:rPr>
              <a:t>Att&amp;ck</a:t>
            </a:r>
            <a:r>
              <a:rPr lang="en-US" dirty="0">
                <a:sym typeface="Wingdings" pitchFamily="2" charset="2"/>
              </a:rPr>
              <a:t> T-Codes</a:t>
            </a:r>
          </a:p>
          <a:p>
            <a:r>
              <a:rPr lang="en-US" b="1" dirty="0"/>
              <a:t>UC 5: </a:t>
            </a:r>
            <a:r>
              <a:rPr lang="en-US" dirty="0"/>
              <a:t>Extract relationships (“TA </a:t>
            </a:r>
            <a:r>
              <a:rPr lang="en-US" dirty="0" err="1"/>
              <a:t>xyz</a:t>
            </a:r>
            <a:r>
              <a:rPr lang="en-US" dirty="0"/>
              <a:t> is using tool ABC to achieve 123”) </a:t>
            </a:r>
            <a:r>
              <a:rPr lang="en-US" dirty="0">
                <a:sym typeface="Wingdings" pitchFamily="2" charset="2"/>
              </a:rPr>
              <a:t> put into </a:t>
            </a:r>
            <a:r>
              <a:rPr lang="en-US" b="1" dirty="0">
                <a:sym typeface="Wingdings" pitchFamily="2" charset="2"/>
              </a:rPr>
              <a:t>knowledge graph / STIX 2.x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the CTI work-environment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3476-4288-1F4A-9412-485E6CA35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often, we can not use ChatGPT/</a:t>
            </a:r>
            <a:r>
              <a:rPr lang="en-US" dirty="0" err="1"/>
              <a:t>openai</a:t>
            </a:r>
            <a:r>
              <a:rPr lang="en-US" dirty="0"/>
              <a:t>/anthropic/etc. via API</a:t>
            </a:r>
          </a:p>
          <a:p>
            <a:r>
              <a:rPr lang="en-US" dirty="0"/>
              <a:t>Data needs to stay internal</a:t>
            </a:r>
          </a:p>
          <a:p>
            <a:r>
              <a:rPr lang="en-US" dirty="0"/>
              <a:t>--&gt; Local models  FTW!</a:t>
            </a:r>
          </a:p>
          <a:p>
            <a:r>
              <a:rPr lang="en-US" dirty="0"/>
              <a:t>But: are they just as good? </a:t>
            </a:r>
            <a:r>
              <a:rPr lang="en-US" dirty="0">
                <a:sym typeface="Wingdings" pitchFamily="2" charset="2"/>
              </a:rPr>
              <a:t> again the need for 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questions to evaluating AI in CTI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B2EAA-C5A0-654E-8A25-6DE40B0C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 sets  XXX who? XX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62F3A2-4AF7-BD4E-B8D7-C296028A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ORKL.eu</a:t>
            </a:r>
            <a:endParaRPr lang="en-US" dirty="0"/>
          </a:p>
          <a:p>
            <a:r>
              <a:rPr lang="en-US" dirty="0"/>
              <a:t>Bosch’s data set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9610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12768</TotalTime>
  <Words>1376</Words>
  <Application>Microsoft Macintosh PowerPoint</Application>
  <PresentationFormat>Widescreen</PresentationFormat>
  <Paragraphs>162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2</vt:lpstr>
      <vt:lpstr>Why to use LLMs for CTI?</vt:lpstr>
      <vt:lpstr>Constraints in the CTI work-environment</vt:lpstr>
      <vt:lpstr>Core questions to evaluating AI in CTI</vt:lpstr>
      <vt:lpstr>Existing data and benchmark datasets</vt:lpstr>
      <vt:lpstr>Existing data sets  XXX who? XX</vt:lpstr>
      <vt:lpstr>Insight: we need a benchmark dataset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How to benchmark RAG?</vt:lpstr>
      <vt:lpstr>UC 3: NER</vt:lpstr>
      <vt:lpstr>Evaluation NER</vt:lpstr>
      <vt:lpstr>We need your support here</vt:lpstr>
      <vt:lpstr>UC 4: Mapping T-codes</vt:lpstr>
      <vt:lpstr>UC 5: knowledge graph (STIX) extraction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How to measure quality of LLMs</dc:title>
  <dc:creator>Aaron Kaplan</dc:creator>
  <cp:lastModifiedBy>Aaron Kaplan</cp:lastModifiedBy>
  <cp:revision>34</cp:revision>
  <dcterms:created xsi:type="dcterms:W3CDTF">2024-04-02T16:26:06Z</dcterms:created>
  <dcterms:modified xsi:type="dcterms:W3CDTF">2024-04-11T13:14:19Z</dcterms:modified>
</cp:coreProperties>
</file>